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2" r:id="rId6"/>
    <p:sldId id="264" r:id="rId7"/>
    <p:sldId id="263" r:id="rId8"/>
    <p:sldId id="276" r:id="rId9"/>
    <p:sldId id="284" r:id="rId10"/>
    <p:sldId id="279" r:id="rId11"/>
    <p:sldId id="285" r:id="rId12"/>
    <p:sldId id="281" r:id="rId13"/>
    <p:sldId id="275" r:id="rId14"/>
  </p:sldIdLst>
  <p:sldSz cx="9144000" cy="5143500" type="screen16x9"/>
  <p:notesSz cx="6858000" cy="9144000"/>
  <p:embeddedFontLs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  <p:embeddedFont>
      <p:font typeface="Squada One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viewProps" Target="viewProp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8T18:34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1896 0 0,'6'4'54'0'0,"-6"2"862"0"0,-8 5 1530 0 0,7-11-2344 0 0,0 1 0 0 0,0 0-1 0 0,0-1 1 0 0,1 1 0 0 0,-1 0 0 0 0,1-1 0 0 0,-1 1-1 0 0,0 0 1 0 0,1 0 0 0 0,-1 0 0 0 0,1 0 0 0 0,-1-1-1 0 0,0 3 1 0 0,0-2 787 0 0,-2-4-637 0 0,-2-7-154 0 0,4 8-18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07743403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07743403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751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07743403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07743403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137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502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3c72432c4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3c72432c4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3c7242e8e_0_2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3c7242e8e_0_2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3c72432c4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3c72432c4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07743403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07743403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771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13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subTitle" idx="1"/>
          </p:nvPr>
        </p:nvSpPr>
        <p:spPr>
          <a:xfrm>
            <a:off x="4593350" y="3176000"/>
            <a:ext cx="43521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Exo 2"/>
              <a:ea typeface="Exo 2"/>
              <a:cs typeface="Exo 2"/>
              <a:sym typeface="Exo 2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Exo 2"/>
                <a:ea typeface="Exo 2"/>
                <a:cs typeface="Exo 2"/>
                <a:sym typeface="Exo 2"/>
              </a:rPr>
              <a:t>Guide-Prof. Abir Das                                                                                                   Project Presentation by </a:t>
            </a:r>
            <a:endParaRPr sz="1600" dirty="0">
              <a:latin typeface="Exo 2"/>
              <a:ea typeface="Exo 2"/>
              <a:cs typeface="Exo 2"/>
              <a:sym typeface="Exo 2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latin typeface="Exo 2"/>
              <a:ea typeface="Exo 2"/>
              <a:cs typeface="Exo 2"/>
              <a:sym typeface="Exo 2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IN" sz="1600" b="1" dirty="0">
              <a:latin typeface="Exo 2"/>
              <a:ea typeface="Exo 2"/>
              <a:cs typeface="Exo 2"/>
              <a:sym typeface="Exo 2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Exo 2"/>
                <a:ea typeface="Exo 2"/>
                <a:cs typeface="Exo 2"/>
                <a:sym typeface="Exo 2"/>
              </a:rPr>
              <a:t>	21MM61R18	Rohit Kumar		</a:t>
            </a:r>
            <a:endParaRPr sz="1600" dirty="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3" name="Google Shape;133;p26"/>
          <p:cNvSpPr txBox="1">
            <a:spLocks noGrp="1"/>
          </p:cNvSpPr>
          <p:nvPr>
            <p:ph type="ctrTitle"/>
          </p:nvPr>
        </p:nvSpPr>
        <p:spPr>
          <a:xfrm>
            <a:off x="1797795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u="sng" dirty="0"/>
              <a:t>Project Title-</a:t>
            </a:r>
            <a:r>
              <a:rPr lang="en-US" sz="2200" u="sng" dirty="0"/>
              <a:t>Brain Tumor Segmentation using Mask R-CNN</a:t>
            </a:r>
            <a:endParaRPr lang="en-IN" sz="2200" u="sng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cxnSp>
        <p:nvCxnSpPr>
          <p:cNvPr id="134" name="Google Shape;134;p26"/>
          <p:cNvCxnSpPr/>
          <p:nvPr/>
        </p:nvCxnSpPr>
        <p:spPr>
          <a:xfrm>
            <a:off x="5701250" y="4080939"/>
            <a:ext cx="324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26"/>
          <p:cNvCxnSpPr/>
          <p:nvPr/>
        </p:nvCxnSpPr>
        <p:spPr>
          <a:xfrm>
            <a:off x="5701250" y="4597036"/>
            <a:ext cx="324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26"/>
          <p:cNvCxnSpPr/>
          <p:nvPr/>
        </p:nvCxnSpPr>
        <p:spPr>
          <a:xfrm>
            <a:off x="5701250" y="3166910"/>
            <a:ext cx="324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FBB4FD4-3F80-18F4-74D1-481DD19319D0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EEE9D1-A11E-34DA-FFE7-10D876493D0F}"/>
                  </a:ext>
                </a:extLst>
              </p14:cNvPr>
              <p14:cNvContentPartPr/>
              <p14:nvPr/>
            </p14:nvContentPartPr>
            <p14:xfrm>
              <a:off x="11587800" y="3306707"/>
              <a:ext cx="10440" cy="1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EEE9D1-A11E-34DA-FFE7-10D876493D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8800" y="3297707"/>
                <a:ext cx="28080" cy="3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ctrTitle"/>
          </p:nvPr>
        </p:nvSpPr>
        <p:spPr>
          <a:xfrm>
            <a:off x="1964851" y="13513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5B8155-A607-DE0A-653A-AB90E03FD7FE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C55CE-D6E5-FF2E-78E2-91F3378F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78" y="873437"/>
            <a:ext cx="7854042" cy="3927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852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ctrTitle"/>
          </p:nvPr>
        </p:nvSpPr>
        <p:spPr>
          <a:xfrm>
            <a:off x="1964851" y="13513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5B8155-A607-DE0A-653A-AB90E03FD7FE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4C6FA-5865-842A-E597-CC23A517E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43" y="1081336"/>
            <a:ext cx="7502986" cy="3751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727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>
            <a:spLocks noGrp="1"/>
          </p:cNvSpPr>
          <p:nvPr>
            <p:ph type="ctrTitle"/>
          </p:nvPr>
        </p:nvSpPr>
        <p:spPr>
          <a:xfrm flipH="1">
            <a:off x="492895" y="955224"/>
            <a:ext cx="6593704" cy="955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FACED AND THEIR SOLUTIONS</a:t>
            </a:r>
            <a:endParaRPr dirty="0"/>
          </a:p>
        </p:txBody>
      </p:sp>
      <p:sp>
        <p:nvSpPr>
          <p:cNvPr id="327" name="Google Shape;327;p44"/>
          <p:cNvSpPr txBox="1">
            <a:spLocks noGrp="1"/>
          </p:cNvSpPr>
          <p:nvPr>
            <p:ph type="title" idx="2"/>
          </p:nvPr>
        </p:nvSpPr>
        <p:spPr>
          <a:xfrm flipH="1">
            <a:off x="605277" y="163285"/>
            <a:ext cx="1835700" cy="449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sz="7900" dirty="0"/>
          </a:p>
        </p:txBody>
      </p:sp>
      <p:cxnSp>
        <p:nvCxnSpPr>
          <p:cNvPr id="328" name="Google Shape;328;p44"/>
          <p:cNvCxnSpPr/>
          <p:nvPr/>
        </p:nvCxnSpPr>
        <p:spPr>
          <a:xfrm>
            <a:off x="0" y="2204700"/>
            <a:ext cx="321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44"/>
          <p:cNvSpPr txBox="1"/>
          <p:nvPr/>
        </p:nvSpPr>
        <p:spPr>
          <a:xfrm>
            <a:off x="605274" y="2204700"/>
            <a:ext cx="6701761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High variability in tumor shape and size, this problem is solved using Transfer   Learning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sz="16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IN" sz="16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Overfitting is solved by regularization techniques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N" sz="16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Limited data availability is solved by data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sz="16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83FFF1C-282B-44F2-6998-1F7AD7887F9B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102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>
            <a:spLocks noGrp="1"/>
          </p:cNvSpPr>
          <p:nvPr>
            <p:ph type="title" idx="2"/>
          </p:nvPr>
        </p:nvSpPr>
        <p:spPr>
          <a:xfrm flipH="1">
            <a:off x="294575" y="1515975"/>
            <a:ext cx="4925700" cy="10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Thank You</a:t>
            </a:r>
            <a:endParaRPr sz="7500"/>
          </a:p>
        </p:txBody>
      </p:sp>
      <p:cxnSp>
        <p:nvCxnSpPr>
          <p:cNvPr id="335" name="Google Shape;335;p45"/>
          <p:cNvCxnSpPr/>
          <p:nvPr/>
        </p:nvCxnSpPr>
        <p:spPr>
          <a:xfrm>
            <a:off x="0" y="2585550"/>
            <a:ext cx="502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45"/>
          <p:cNvSpPr txBox="1"/>
          <p:nvPr/>
        </p:nvSpPr>
        <p:spPr>
          <a:xfrm>
            <a:off x="448125" y="2604975"/>
            <a:ext cx="299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Any Questions?</a:t>
            </a:r>
            <a:endParaRPr sz="1800"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33C4D0A-C161-EA68-07D5-3C2FA356DD59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IN" dirty="0"/>
              <a:t>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ctrTitle"/>
          </p:nvPr>
        </p:nvSpPr>
        <p:spPr>
          <a:xfrm>
            <a:off x="3129800" y="2098650"/>
            <a:ext cx="2732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CONTENTS </a:t>
            </a:r>
            <a:r>
              <a:rPr lang="en" sz="1800"/>
              <a:t>of this Presentation</a:t>
            </a:r>
            <a:endParaRPr sz="1800"/>
          </a:p>
        </p:txBody>
      </p:sp>
      <p:sp>
        <p:nvSpPr>
          <p:cNvPr id="143" name="Google Shape;143;p27"/>
          <p:cNvSpPr txBox="1">
            <a:spLocks noGrp="1"/>
          </p:cNvSpPr>
          <p:nvPr>
            <p:ph type="ctrTitle" idx="9"/>
          </p:nvPr>
        </p:nvSpPr>
        <p:spPr>
          <a:xfrm>
            <a:off x="416071" y="19192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44" name="Google Shape;144;p27"/>
          <p:cNvSpPr txBox="1">
            <a:spLocks noGrp="1"/>
          </p:cNvSpPr>
          <p:nvPr>
            <p:ph type="title" idx="5"/>
          </p:nvPr>
        </p:nvSpPr>
        <p:spPr>
          <a:xfrm>
            <a:off x="2105406" y="11917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 idx="4"/>
          </p:nvPr>
        </p:nvSpPr>
        <p:spPr>
          <a:xfrm>
            <a:off x="2029206" y="2204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46" name="Google Shape;146;p27"/>
          <p:cNvCxnSpPr/>
          <p:nvPr/>
        </p:nvCxnSpPr>
        <p:spPr>
          <a:xfrm>
            <a:off x="3297225" y="0"/>
            <a:ext cx="0" cy="18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7"/>
          <p:cNvSpPr txBox="1">
            <a:spLocks noGrp="1"/>
          </p:cNvSpPr>
          <p:nvPr>
            <p:ph type="title" idx="6"/>
          </p:nvPr>
        </p:nvSpPr>
        <p:spPr>
          <a:xfrm>
            <a:off x="5998208" y="33118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 idx="7"/>
          </p:nvPr>
        </p:nvSpPr>
        <p:spPr>
          <a:xfrm>
            <a:off x="5998208" y="43315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ctrTitle" idx="14"/>
          </p:nvPr>
        </p:nvSpPr>
        <p:spPr>
          <a:xfrm>
            <a:off x="416071" y="119178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 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 idx="16"/>
          </p:nvPr>
        </p:nvSpPr>
        <p:spPr>
          <a:xfrm>
            <a:off x="6887758" y="3131400"/>
            <a:ext cx="1974300" cy="745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ctrTitle" idx="18"/>
          </p:nvPr>
        </p:nvSpPr>
        <p:spPr>
          <a:xfrm>
            <a:off x="6743700" y="4323095"/>
            <a:ext cx="211835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FACED AND THEIR SOLUTION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0E16C89-BDDB-2E74-4D03-1CE8A6B70CB4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ctrTitle"/>
          </p:nvPr>
        </p:nvSpPr>
        <p:spPr>
          <a:xfrm flipH="1">
            <a:off x="1147650" y="33899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2"/>
          </p:nvPr>
        </p:nvSpPr>
        <p:spPr>
          <a:xfrm flipH="1">
            <a:off x="1147579" y="2628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59" name="Google Shape;159;p28"/>
          <p:cNvCxnSpPr/>
          <p:nvPr/>
        </p:nvCxnSpPr>
        <p:spPr>
          <a:xfrm>
            <a:off x="0" y="3571075"/>
            <a:ext cx="452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11A10EC-F439-9A5D-D8AC-B2178E0854F7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ctrTitle"/>
          </p:nvPr>
        </p:nvSpPr>
        <p:spPr>
          <a:xfrm>
            <a:off x="177675" y="1461407"/>
            <a:ext cx="3892413" cy="796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dirty="0"/>
              <a:t>Why Image Instance Segmentation ?</a:t>
            </a:r>
            <a:endParaRPr sz="2100" b="0"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69453" y="2379775"/>
            <a:ext cx="4000635" cy="20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  <a:buFont typeface="Exo 2"/>
              <a:buChar char="●"/>
            </a:pPr>
            <a:r>
              <a:rPr lang="en-IN" sz="1400" dirty="0">
                <a:latin typeface="Exo 2"/>
                <a:ea typeface="Exo 2"/>
                <a:cs typeface="Exo 2"/>
                <a:sym typeface="Exo 2"/>
              </a:rPr>
              <a:t>Medical Robotics</a:t>
            </a:r>
            <a:br>
              <a:rPr lang="en" sz="1400" dirty="0">
                <a:latin typeface="Exo 2"/>
                <a:ea typeface="Exo 2"/>
                <a:cs typeface="Exo 2"/>
                <a:sym typeface="Exo 2"/>
              </a:rPr>
            </a:br>
            <a:endParaRPr sz="1400" dirty="0">
              <a:latin typeface="Exo 2"/>
              <a:ea typeface="Exo 2"/>
              <a:cs typeface="Exo 2"/>
              <a:sym typeface="Exo 2"/>
            </a:endParaRPr>
          </a:p>
          <a:p>
            <a:pPr lvl="0" indent="-317500">
              <a:buSzPts val="1400"/>
              <a:buFont typeface="Exo 2"/>
              <a:buChar char="●"/>
            </a:pPr>
            <a:r>
              <a:rPr lang="en-US" sz="1400" dirty="0">
                <a:latin typeface="Exo 2"/>
                <a:ea typeface="Exo 2"/>
                <a:cs typeface="Exo 2"/>
                <a:sym typeface="Exo 2"/>
              </a:rPr>
              <a:t>Tumor segmentation</a:t>
            </a:r>
          </a:p>
          <a:p>
            <a:pPr lvl="0" indent="-317500">
              <a:buSzPts val="1400"/>
              <a:buFont typeface="Exo 2"/>
              <a:buChar char="●"/>
            </a:pPr>
            <a:endParaRPr lang="en-US" sz="1400" dirty="0">
              <a:latin typeface="Exo 2"/>
              <a:sym typeface="Exo 2"/>
            </a:endParaRPr>
          </a:p>
          <a:p>
            <a:pPr lvl="0" indent="-317500">
              <a:buSzPts val="1400"/>
              <a:buFont typeface="Exo 2"/>
              <a:buChar char="●"/>
            </a:pPr>
            <a:r>
              <a:rPr lang="en-US" sz="1400" dirty="0">
                <a:latin typeface="Exo 2"/>
                <a:ea typeface="Exo 2"/>
                <a:cs typeface="Exo 2"/>
                <a:sym typeface="Exo 2"/>
              </a:rPr>
              <a:t>Augmented Reality</a:t>
            </a:r>
            <a:endParaRPr sz="14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ctrTitle"/>
          </p:nvPr>
        </p:nvSpPr>
        <p:spPr>
          <a:xfrm>
            <a:off x="1964850" y="344686"/>
            <a:ext cx="52143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56C1C1-8EEC-AC93-E199-951ED4A4C511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41101-7E25-1902-9060-388F647C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10" y="2191600"/>
            <a:ext cx="4762500" cy="2381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ctrTitle"/>
          </p:nvPr>
        </p:nvSpPr>
        <p:spPr>
          <a:xfrm>
            <a:off x="2089400" y="12207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dirty="0"/>
              <a:t>Key Factors</a:t>
            </a:r>
            <a:endParaRPr sz="1800" b="0" dirty="0"/>
          </a:p>
        </p:txBody>
      </p:sp>
      <p:grpSp>
        <p:nvGrpSpPr>
          <p:cNvPr id="219" name="Google Shape;219;p32"/>
          <p:cNvGrpSpPr/>
          <p:nvPr/>
        </p:nvGrpSpPr>
        <p:grpSpPr>
          <a:xfrm>
            <a:off x="509561" y="3995148"/>
            <a:ext cx="8124891" cy="897876"/>
            <a:chOff x="1593000" y="2322568"/>
            <a:chExt cx="5957975" cy="643500"/>
          </a:xfrm>
        </p:grpSpPr>
        <p:sp>
          <p:nvSpPr>
            <p:cNvPr id="220" name="Google Shape;220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Methods 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Mask R-CNN= Object Detection(Fast R –CNN)+</a:t>
              </a:r>
            </a:p>
            <a:p>
              <a:pPr marL="1524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200"/>
              </a:pPr>
              <a:r>
                <a:rPr lang="en" sz="1200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FC Network(Mask generator)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200"/>
                <a:buFont typeface="Roboto"/>
                <a:buChar char="●"/>
              </a:pPr>
              <a:endParaRPr sz="1200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7" name="Google Shape;227;p32"/>
          <p:cNvGrpSpPr/>
          <p:nvPr/>
        </p:nvGrpSpPr>
        <p:grpSpPr>
          <a:xfrm>
            <a:off x="509561" y="3081052"/>
            <a:ext cx="8124891" cy="897876"/>
            <a:chOff x="1593000" y="2322568"/>
            <a:chExt cx="5957975" cy="643500"/>
          </a:xfrm>
        </p:grpSpPr>
        <p:sp>
          <p:nvSpPr>
            <p:cNvPr id="228" name="Google Shape;228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Datasets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BRATS (The Multimodal Brain Tumor Image Segmentation Benchmark), Glioma Segmentation Challenge </a:t>
              </a:r>
              <a:endParaRPr sz="1200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5" name="Google Shape;235;p32"/>
          <p:cNvGrpSpPr/>
          <p:nvPr/>
        </p:nvGrpSpPr>
        <p:grpSpPr>
          <a:xfrm>
            <a:off x="509561" y="2166943"/>
            <a:ext cx="8124891" cy="897876"/>
            <a:chOff x="1593000" y="2322568"/>
            <a:chExt cx="5957975" cy="643500"/>
          </a:xfrm>
        </p:grpSpPr>
        <p:sp>
          <p:nvSpPr>
            <p:cNvPr id="236" name="Google Shape;236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Pipeline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CNN-&gt;RPN-&gt;ROI-&gt;FC Layers-&gt;Object Mask Prediction</a:t>
              </a:r>
            </a:p>
          </p:txBody>
        </p:sp>
      </p:grpSp>
      <p:sp>
        <p:nvSpPr>
          <p:cNvPr id="243" name="Google Shape;243;p32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484822-D7C8-1D41-A3F3-15434F9EF1EA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ctrTitle"/>
          </p:nvPr>
        </p:nvSpPr>
        <p:spPr>
          <a:xfrm>
            <a:off x="1445079" y="352850"/>
            <a:ext cx="573407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en" dirty="0"/>
              <a:t>Used Pretrained model(ResNet 101)</a:t>
            </a:r>
            <a:br>
              <a:rPr lang="en" dirty="0"/>
            </a:br>
            <a:r>
              <a:rPr lang="en" dirty="0"/>
              <a:t>Transfer Learning</a:t>
            </a:r>
            <a:br>
              <a:rPr lang="en" dirty="0"/>
            </a:br>
            <a:endParaRPr dirty="0"/>
          </a:p>
        </p:txBody>
      </p:sp>
      <p:cxnSp>
        <p:nvCxnSpPr>
          <p:cNvPr id="256" name="Google Shape;256;p34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C6C4E92F-7454-4CC0-5F77-40A8069B46B3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EACA9-EF0C-AABE-F475-5BBC4F093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5" y="1294096"/>
            <a:ext cx="8156114" cy="3496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ctrTitle"/>
          </p:nvPr>
        </p:nvSpPr>
        <p:spPr>
          <a:xfrm flipH="1">
            <a:off x="3281179" y="3321475"/>
            <a:ext cx="5195700" cy="1299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MODEL ARCHITECTURE</a:t>
            </a:r>
            <a:br>
              <a:rPr lang="en-IN" dirty="0"/>
            </a:br>
            <a:endParaRPr lang="en-IN" dirty="0"/>
          </a:p>
        </p:txBody>
      </p:sp>
      <p:sp>
        <p:nvSpPr>
          <p:cNvPr id="249" name="Google Shape;249;p33"/>
          <p:cNvSpPr txBox="1">
            <a:spLocks noGrp="1"/>
          </p:cNvSpPr>
          <p:nvPr>
            <p:ph type="title" idx="2"/>
          </p:nvPr>
        </p:nvSpPr>
        <p:spPr>
          <a:xfrm flipH="1">
            <a:off x="5497579" y="1822025"/>
            <a:ext cx="2979300" cy="1386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50" name="Google Shape;250;p33"/>
          <p:cNvCxnSpPr/>
          <p:nvPr/>
        </p:nvCxnSpPr>
        <p:spPr>
          <a:xfrm>
            <a:off x="3807725" y="4007925"/>
            <a:ext cx="53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EF8D21E-8661-F70B-238E-A1B0F3436C8C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ctrTitle"/>
          </p:nvPr>
        </p:nvSpPr>
        <p:spPr>
          <a:xfrm>
            <a:off x="1224644" y="192286"/>
            <a:ext cx="620485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A: Detailed Architecture of Mark R-CNN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8B376DF-7AE9-46FE-335C-A1EEB03866B9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24667-359E-EB53-6798-1E00A4EF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857250"/>
            <a:ext cx="8814821" cy="4222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30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ctrTitle"/>
          </p:nvPr>
        </p:nvSpPr>
        <p:spPr>
          <a:xfrm flipH="1">
            <a:off x="1600199" y="3321475"/>
            <a:ext cx="7345249" cy="1299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RESULTS</a:t>
            </a:r>
            <a:br>
              <a:rPr lang="en-IN" dirty="0"/>
            </a:br>
            <a:endParaRPr lang="en-IN" dirty="0"/>
          </a:p>
        </p:txBody>
      </p:sp>
      <p:sp>
        <p:nvSpPr>
          <p:cNvPr id="249" name="Google Shape;249;p33"/>
          <p:cNvSpPr txBox="1">
            <a:spLocks noGrp="1"/>
          </p:cNvSpPr>
          <p:nvPr>
            <p:ph type="title" idx="2"/>
          </p:nvPr>
        </p:nvSpPr>
        <p:spPr>
          <a:xfrm flipH="1">
            <a:off x="5497579" y="1822025"/>
            <a:ext cx="2979300" cy="1386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50" name="Google Shape;250;p33"/>
          <p:cNvCxnSpPr/>
          <p:nvPr/>
        </p:nvCxnSpPr>
        <p:spPr>
          <a:xfrm>
            <a:off x="3807725" y="4007925"/>
            <a:ext cx="53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EF8D21E-8661-F70B-238E-A1B0F3436C8C}"/>
              </a:ext>
            </a:extLst>
          </p:cNvPr>
          <p:cNvSpPr/>
          <p:nvPr/>
        </p:nvSpPr>
        <p:spPr>
          <a:xfrm>
            <a:off x="8218829" y="4800458"/>
            <a:ext cx="726621" cy="279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868292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189</Words>
  <Application>Microsoft Office PowerPoint</Application>
  <PresentationFormat>On-screen Show (16:9)</PresentationFormat>
  <Paragraphs>66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Roboto Condensed Light</vt:lpstr>
      <vt:lpstr>Roboto Thin</vt:lpstr>
      <vt:lpstr>Exo 2</vt:lpstr>
      <vt:lpstr>Squada One</vt:lpstr>
      <vt:lpstr>Arial</vt:lpstr>
      <vt:lpstr>Roboto</vt:lpstr>
      <vt:lpstr>Roboto Medium</vt:lpstr>
      <vt:lpstr>Courier New</vt:lpstr>
      <vt:lpstr>Roboto Condensed</vt:lpstr>
      <vt:lpstr>Fira Sans Extra Condensed Medium</vt:lpstr>
      <vt:lpstr>Tech Newsletter by Slidesgo</vt:lpstr>
      <vt:lpstr>Project Title-Brain Tumor Segmentation using Mask R-CNN </vt:lpstr>
      <vt:lpstr>CONTENTS of this Presentation</vt:lpstr>
      <vt:lpstr>INTRODUCTION</vt:lpstr>
      <vt:lpstr>Why Image Instance Segmentation ?</vt:lpstr>
      <vt:lpstr>Key Factors</vt:lpstr>
      <vt:lpstr>Used Pretrained model(ResNet 101) Transfer Learning </vt:lpstr>
      <vt:lpstr>MODEL ARCHITECTURE </vt:lpstr>
      <vt:lpstr>A: Detailed Architecture of Mark R-CNN</vt:lpstr>
      <vt:lpstr>RESULTS </vt:lpstr>
      <vt:lpstr>Results</vt:lpstr>
      <vt:lpstr>Results</vt:lpstr>
      <vt:lpstr>CHALLENGES FACED AND THEIR SOLUTIONS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Title-Depth completion and  Repainting of images</dc:title>
  <dc:creator>Rohit Kumar</dc:creator>
  <cp:lastModifiedBy>Rohit Kumar</cp:lastModifiedBy>
  <cp:revision>12</cp:revision>
  <dcterms:modified xsi:type="dcterms:W3CDTF">2023-01-21T23:13:53Z</dcterms:modified>
</cp:coreProperties>
</file>